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697" r:id="rId3"/>
    <p:sldId id="698" r:id="rId5"/>
    <p:sldId id="699" r:id="rId6"/>
    <p:sldId id="700" r:id="rId7"/>
    <p:sldId id="750" r:id="rId8"/>
    <p:sldId id="748" r:id="rId9"/>
    <p:sldId id="749" r:id="rId10"/>
    <p:sldId id="743" r:id="rId11"/>
    <p:sldId id="747" r:id="rId12"/>
    <p:sldId id="753" r:id="rId13"/>
    <p:sldId id="754" r:id="rId14"/>
    <p:sldId id="751" r:id="rId15"/>
    <p:sldId id="870" r:id="rId16"/>
    <p:sldId id="855" r:id="rId17"/>
    <p:sldId id="801" r:id="rId18"/>
    <p:sldId id="867" r:id="rId19"/>
    <p:sldId id="800" r:id="rId20"/>
    <p:sldId id="802" r:id="rId21"/>
    <p:sldId id="803" r:id="rId22"/>
    <p:sldId id="804" r:id="rId23"/>
    <p:sldId id="806" r:id="rId24"/>
    <p:sldId id="807" r:id="rId25"/>
    <p:sldId id="808" r:id="rId26"/>
    <p:sldId id="809" r:id="rId27"/>
    <p:sldId id="810" r:id="rId28"/>
    <p:sldId id="861" r:id="rId29"/>
    <p:sldId id="812" r:id="rId30"/>
    <p:sldId id="813" r:id="rId31"/>
    <p:sldId id="814" r:id="rId32"/>
    <p:sldId id="815" r:id="rId33"/>
    <p:sldId id="816" r:id="rId34"/>
    <p:sldId id="862" r:id="rId35"/>
    <p:sldId id="818" r:id="rId36"/>
    <p:sldId id="819" r:id="rId37"/>
    <p:sldId id="820" r:id="rId38"/>
    <p:sldId id="821" r:id="rId39"/>
    <p:sldId id="822" r:id="rId40"/>
    <p:sldId id="823" r:id="rId41"/>
    <p:sldId id="824" r:id="rId42"/>
    <p:sldId id="825" r:id="rId43"/>
    <p:sldId id="826" r:id="rId44"/>
    <p:sldId id="827" r:id="rId45"/>
    <p:sldId id="863" r:id="rId46"/>
    <p:sldId id="866" r:id="rId47"/>
    <p:sldId id="829" r:id="rId48"/>
    <p:sldId id="830" r:id="rId49"/>
    <p:sldId id="831" r:id="rId50"/>
    <p:sldId id="832" r:id="rId51"/>
    <p:sldId id="833" r:id="rId52"/>
    <p:sldId id="834" r:id="rId53"/>
    <p:sldId id="860" r:id="rId54"/>
    <p:sldId id="837" r:id="rId55"/>
    <p:sldId id="864" r:id="rId56"/>
    <p:sldId id="838" r:id="rId57"/>
    <p:sldId id="839" r:id="rId58"/>
    <p:sldId id="841" r:id="rId59"/>
    <p:sldId id="868" r:id="rId60"/>
    <p:sldId id="869" r:id="rId61"/>
    <p:sldId id="842" r:id="rId62"/>
    <p:sldId id="843" r:id="rId63"/>
    <p:sldId id="865" r:id="rId64"/>
    <p:sldId id="844" r:id="rId65"/>
    <p:sldId id="845" r:id="rId66"/>
    <p:sldId id="858" r:id="rId67"/>
    <p:sldId id="846" r:id="rId68"/>
    <p:sldId id="847" r:id="rId69"/>
    <p:sldId id="859" r:id="rId70"/>
    <p:sldId id="848" r:id="rId71"/>
    <p:sldId id="849" r:id="rId72"/>
    <p:sldId id="871" r:id="rId73"/>
    <p:sldId id="929" r:id="rId74"/>
    <p:sldId id="854" r:id="rId7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38E0BA4-4540-40A1-8A52-DB4431E2EF76}">
          <p14:sldIdLst>
            <p14:sldId id="697"/>
            <p14:sldId id="698"/>
            <p14:sldId id="699"/>
            <p14:sldId id="700"/>
            <p14:sldId id="750"/>
            <p14:sldId id="748"/>
            <p14:sldId id="749"/>
            <p14:sldId id="743"/>
            <p14:sldId id="747"/>
            <p14:sldId id="753"/>
            <p14:sldId id="754"/>
            <p14:sldId id="751"/>
            <p14:sldId id="870"/>
            <p14:sldId id="855"/>
            <p14:sldId id="801"/>
            <p14:sldId id="867"/>
            <p14:sldId id="800"/>
            <p14:sldId id="802"/>
            <p14:sldId id="803"/>
            <p14:sldId id="804"/>
            <p14:sldId id="806"/>
            <p14:sldId id="807"/>
            <p14:sldId id="808"/>
            <p14:sldId id="809"/>
            <p14:sldId id="810"/>
            <p14:sldId id="861"/>
            <p14:sldId id="812"/>
            <p14:sldId id="813"/>
            <p14:sldId id="814"/>
            <p14:sldId id="815"/>
            <p14:sldId id="816"/>
            <p14:sldId id="862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63"/>
            <p14:sldId id="866"/>
            <p14:sldId id="829"/>
            <p14:sldId id="830"/>
            <p14:sldId id="831"/>
            <p14:sldId id="832"/>
            <p14:sldId id="833"/>
            <p14:sldId id="834"/>
            <p14:sldId id="860"/>
            <p14:sldId id="837"/>
            <p14:sldId id="864"/>
            <p14:sldId id="838"/>
            <p14:sldId id="839"/>
            <p14:sldId id="841"/>
            <p14:sldId id="868"/>
            <p14:sldId id="869"/>
            <p14:sldId id="842"/>
            <p14:sldId id="843"/>
            <p14:sldId id="865"/>
            <p14:sldId id="844"/>
            <p14:sldId id="845"/>
            <p14:sldId id="858"/>
            <p14:sldId id="846"/>
            <p14:sldId id="847"/>
            <p14:sldId id="859"/>
            <p14:sldId id="848"/>
            <p14:sldId id="849"/>
            <p14:sldId id="871"/>
            <p14:sldId id="929"/>
            <p14:sldId id="854"/>
          </p14:sldIdLst>
        </p14:section>
        <p14:section name="无标题节" id="{D87245EB-68A8-4832-B609-BD9300AF9664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蒋 泽锟" initials="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CC"/>
    <a:srgbClr val="FF5050"/>
    <a:srgbClr val="CF0053"/>
    <a:srgbClr val="F47916"/>
    <a:srgbClr val="99CC00"/>
    <a:srgbClr val="FFFFFF"/>
    <a:srgbClr val="FF0066"/>
    <a:srgbClr val="00CC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38" autoAdjust="0"/>
    <p:restoredTop sz="89409" autoAdjust="0"/>
  </p:normalViewPr>
  <p:slideViewPr>
    <p:cSldViewPr snapToObjects="1">
      <p:cViewPr>
        <p:scale>
          <a:sx n="66" d="100"/>
          <a:sy n="66" d="100"/>
        </p:scale>
        <p:origin x="-676" y="56"/>
      </p:cViewPr>
      <p:guideLst>
        <p:guide orient="horz" pos="2160"/>
        <p:guide pos="388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9" Type="http://schemas.openxmlformats.org/officeDocument/2006/relationships/commentAuthors" Target="commentAuthors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AB93B-D991-49F4-9C54-B54F05E579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距离相关系数是为了克服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相关系数的弱点而生的。在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这个例子中，即便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，我们也不能断定这两个变量是独立的（有可能是非线性相关）；但如果距离相关系数是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，那么我们就可以说这两个变量是独立的。</a:t>
            </a:r>
            <a:r>
              <a:rPr lang="en-US" altLang="zh-CN" dirty="0"/>
              <a:t>--------------------- 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Bryan__ </a:t>
            </a:r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/>
              <a:t>CSDN </a:t>
            </a:r>
            <a:endParaRPr lang="en-US" altLang="zh-CN" dirty="0"/>
          </a:p>
          <a:p>
            <a:r>
              <a:rPr lang="zh-CN" altLang="en-US" dirty="0"/>
              <a:t>原文：</a:t>
            </a:r>
            <a:r>
              <a:rPr lang="en-US" altLang="zh-CN" dirty="0"/>
              <a:t>https://blog.csdn.net/bryan__/article/details/51607215 </a:t>
            </a:r>
            <a:endParaRPr lang="en-US" altLang="zh-CN" dirty="0"/>
          </a:p>
          <a:p>
            <a:r>
              <a:rPr lang="zh-CN" altLang="en-US" dirty="0"/>
              <a:t>版权声明：本文为博主原创文章，转载请附上博文链接！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距离相关系数是为了克服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相关系数的弱点而生的。在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这个例子中，即便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，我们也不能断定这两个变量是独立的（有可能是非线性相关）；但如果距离相关系数是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，那么我们就可以说这两个变量是独立的。</a:t>
            </a:r>
            <a:r>
              <a:rPr lang="en-US" altLang="zh-CN" dirty="0"/>
              <a:t>--------------------- 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Bryan__ </a:t>
            </a:r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/>
              <a:t>CSDN </a:t>
            </a:r>
            <a:endParaRPr lang="en-US" altLang="zh-CN" dirty="0"/>
          </a:p>
          <a:p>
            <a:r>
              <a:rPr lang="zh-CN" altLang="en-US" dirty="0"/>
              <a:t>原文：</a:t>
            </a:r>
            <a:r>
              <a:rPr lang="en-US" altLang="zh-CN" dirty="0"/>
              <a:t>https://blog.csdn.net/bryan__/article/details/51607215 </a:t>
            </a:r>
            <a:endParaRPr lang="en-US" altLang="zh-CN" dirty="0"/>
          </a:p>
          <a:p>
            <a:r>
              <a:rPr lang="zh-CN" altLang="en-US" dirty="0"/>
              <a:t>版权声明：本文为博主原创文章，转载请附上博文链接！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距离相关系数是为了克服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相关系数的弱点而生的。在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这个例子中，即便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，我们也不能断定这两个变量是独立的（有可能是非线性相关）；但如果距离相关系数是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，那么我们就可以说这两个变量是独立的。</a:t>
            </a:r>
            <a:r>
              <a:rPr lang="en-US" altLang="zh-CN" dirty="0"/>
              <a:t>--------------------- 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Bryan__ </a:t>
            </a:r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/>
              <a:t>CSDN </a:t>
            </a:r>
            <a:endParaRPr lang="en-US" altLang="zh-CN" dirty="0"/>
          </a:p>
          <a:p>
            <a:r>
              <a:rPr lang="zh-CN" altLang="en-US" dirty="0"/>
              <a:t>原文：</a:t>
            </a:r>
            <a:r>
              <a:rPr lang="en-US" altLang="zh-CN" dirty="0"/>
              <a:t>https://blog.csdn.net/bryan__/article/details/51607215 </a:t>
            </a:r>
            <a:endParaRPr lang="en-US" altLang="zh-CN" dirty="0"/>
          </a:p>
          <a:p>
            <a:r>
              <a:rPr lang="zh-CN" altLang="en-US" dirty="0"/>
              <a:t>版权声明：本文为博主原创文章，转载请附上博文链接！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距离相关系数是为了克服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相关系数的弱点而生的。在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这个例子中，即便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，我们也不能断定这两个变量是独立的（有可能是非线性相关）；但如果距离相关系数是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，那么我们就可以说这两个变量是独立的。</a:t>
            </a:r>
            <a:r>
              <a:rPr lang="en-US" altLang="zh-CN" dirty="0"/>
              <a:t>--------------------- 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Bryan__ </a:t>
            </a:r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/>
              <a:t>CSDN </a:t>
            </a:r>
            <a:endParaRPr lang="en-US" altLang="zh-CN" dirty="0"/>
          </a:p>
          <a:p>
            <a:r>
              <a:rPr lang="zh-CN" altLang="en-US" dirty="0"/>
              <a:t>原文：</a:t>
            </a:r>
            <a:r>
              <a:rPr lang="en-US" altLang="zh-CN" dirty="0"/>
              <a:t>https://blog.csdn.net/bryan__/article/details/51607215 </a:t>
            </a:r>
            <a:endParaRPr lang="en-US" altLang="zh-CN" dirty="0"/>
          </a:p>
          <a:p>
            <a:r>
              <a:rPr lang="zh-CN" altLang="en-US" dirty="0"/>
              <a:t>版权声明：本文为博主原创文章，转载请附上博文链接！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距离相关系数是为了克服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相关系数的弱点而生的。在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这个例子中，即便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，我们也不能断定这两个变量是独立的（有可能是非线性相关）；但如果距离相关系数是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，那么我们就可以说这两个变量是独立的。</a:t>
            </a:r>
            <a:r>
              <a:rPr lang="en-US" altLang="zh-CN" dirty="0"/>
              <a:t>--------------------- 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Bryan__ </a:t>
            </a:r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/>
              <a:t>CSDN </a:t>
            </a:r>
            <a:endParaRPr lang="en-US" altLang="zh-CN" dirty="0"/>
          </a:p>
          <a:p>
            <a:r>
              <a:rPr lang="zh-CN" altLang="en-US" dirty="0"/>
              <a:t>原文：</a:t>
            </a:r>
            <a:r>
              <a:rPr lang="en-US" altLang="zh-CN" dirty="0"/>
              <a:t>https://blog.csdn.net/bryan__/article/details/51607215 </a:t>
            </a:r>
            <a:endParaRPr lang="en-US" altLang="zh-CN" dirty="0"/>
          </a:p>
          <a:p>
            <a:r>
              <a:rPr lang="zh-CN" altLang="en-US" dirty="0"/>
              <a:t>版权声明：本文为博主原创文章，转载请附上博文链接！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距离相关系数是为了克服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相关系数的弱点而生的。在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这个例子中，即便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，我们也不能断定这两个变量是独立的（有可能是非线性相关）；但如果距离相关系数是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，那么我们就可以说这两个变量是独立的。</a:t>
            </a:r>
            <a:r>
              <a:rPr lang="en-US" altLang="zh-CN" dirty="0"/>
              <a:t>--------------------- 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Bryan__ </a:t>
            </a:r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/>
              <a:t>CSDN </a:t>
            </a:r>
            <a:endParaRPr lang="en-US" altLang="zh-CN" dirty="0"/>
          </a:p>
          <a:p>
            <a:r>
              <a:rPr lang="zh-CN" altLang="en-US" dirty="0"/>
              <a:t>原文：</a:t>
            </a:r>
            <a:r>
              <a:rPr lang="en-US" altLang="zh-CN" dirty="0"/>
              <a:t>https://blog.csdn.net/bryan__/article/details/51607215 </a:t>
            </a:r>
            <a:endParaRPr lang="en-US" altLang="zh-CN" dirty="0"/>
          </a:p>
          <a:p>
            <a:r>
              <a:rPr lang="zh-CN" altLang="en-US" dirty="0"/>
              <a:t>版权声明：本文为博主原创文章，转载请附上博文链接！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距离相关系数是为了克服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相关系数的弱点而生的。在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这个例子中，即便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，我们也不能断定这两个变量是独立的（有可能是非线性相关）；但如果距离相关系数是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，那么我们就可以说这两个变量是独立的。</a:t>
            </a:r>
            <a:r>
              <a:rPr lang="en-US" altLang="zh-CN" dirty="0"/>
              <a:t>--------------------- 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Bryan__ </a:t>
            </a:r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/>
              <a:t>CSDN </a:t>
            </a:r>
            <a:endParaRPr lang="en-US" altLang="zh-CN" dirty="0"/>
          </a:p>
          <a:p>
            <a:r>
              <a:rPr lang="zh-CN" altLang="en-US" dirty="0"/>
              <a:t>原文：</a:t>
            </a:r>
            <a:r>
              <a:rPr lang="en-US" altLang="zh-CN" dirty="0"/>
              <a:t>https://blog.csdn.net/bryan__/article/details/51607215 </a:t>
            </a:r>
            <a:endParaRPr lang="en-US" altLang="zh-CN" dirty="0"/>
          </a:p>
          <a:p>
            <a:r>
              <a:rPr lang="zh-CN" altLang="en-US" dirty="0"/>
              <a:t>版权声明：本文为博主原创文章，转载请附上博文链接！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距离相关系数是为了克服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相关系数的弱点而生的。在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这个例子中，即便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，我们也不能断定这两个变量是独立的（有可能是非线性相关）；但如果距离相关系数是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，那么我们就可以说这两个变量是独立的。</a:t>
            </a:r>
            <a:r>
              <a:rPr lang="en-US" altLang="zh-CN" dirty="0"/>
              <a:t>--------------------- 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Bryan__ </a:t>
            </a:r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/>
              <a:t>CSDN </a:t>
            </a:r>
            <a:endParaRPr lang="en-US" altLang="zh-CN" dirty="0"/>
          </a:p>
          <a:p>
            <a:r>
              <a:rPr lang="zh-CN" altLang="en-US" dirty="0"/>
              <a:t>原文：</a:t>
            </a:r>
            <a:r>
              <a:rPr lang="en-US" altLang="zh-CN" dirty="0"/>
              <a:t>https://blog.csdn.net/bryan__/article/details/51607215 </a:t>
            </a:r>
            <a:endParaRPr lang="en-US" altLang="zh-CN" dirty="0"/>
          </a:p>
          <a:p>
            <a:r>
              <a:rPr lang="zh-CN" altLang="en-US" dirty="0"/>
              <a:t>版权声明：本文为博主原创文章，转载请附上博文链接！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皮尔森相关系数是一种最简单的，能帮助理解特征和响应变量之间关系的方法，该方法衡量的是变量之间的线性相关性，结果的取值区间为</a:t>
            </a:r>
            <a:r>
              <a:rPr lang="en-US" altLang="zh-CN" dirty="0"/>
              <a:t>[-1</a:t>
            </a:r>
            <a:r>
              <a:rPr lang="zh-CN" altLang="en-US" dirty="0"/>
              <a:t>，</a:t>
            </a:r>
            <a:r>
              <a:rPr lang="en-US" altLang="zh-CN" dirty="0"/>
              <a:t>1]</a:t>
            </a:r>
            <a:r>
              <a:rPr lang="zh-CN" altLang="en-US" dirty="0"/>
              <a:t>，</a:t>
            </a:r>
            <a:r>
              <a:rPr lang="en-US" altLang="zh-CN" dirty="0"/>
              <a:t>-1</a:t>
            </a:r>
            <a:r>
              <a:rPr lang="zh-CN" altLang="en-US" dirty="0"/>
              <a:t>表示完全的负相关</a:t>
            </a:r>
            <a:r>
              <a:rPr lang="en-US" altLang="zh-CN" dirty="0"/>
              <a:t>(</a:t>
            </a:r>
            <a:r>
              <a:rPr lang="zh-CN" altLang="en-US" dirty="0"/>
              <a:t>这个变量下降，那个就会上升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+1</a:t>
            </a:r>
            <a:r>
              <a:rPr lang="zh-CN" altLang="en-US" dirty="0"/>
              <a:t>表示完全的正相关，</a:t>
            </a:r>
            <a:r>
              <a:rPr lang="en-US" altLang="zh-CN" dirty="0"/>
              <a:t>0</a:t>
            </a:r>
            <a:r>
              <a:rPr lang="zh-CN" altLang="en-US" dirty="0"/>
              <a:t>表示没有线性相关。</a:t>
            </a:r>
            <a:r>
              <a:rPr lang="en-US" altLang="zh-CN" dirty="0"/>
              <a:t>Pearson Correlation</a:t>
            </a:r>
            <a:r>
              <a:rPr lang="zh-CN" altLang="en-US" dirty="0"/>
              <a:t>速度快、易于计算，经常在拿到数据</a:t>
            </a:r>
            <a:r>
              <a:rPr lang="en-US" altLang="zh-CN" dirty="0"/>
              <a:t>(</a:t>
            </a:r>
            <a:r>
              <a:rPr lang="zh-CN" altLang="en-US" dirty="0"/>
              <a:t>经过清洗和特征提取之后的</a:t>
            </a:r>
            <a:r>
              <a:rPr lang="en-US" altLang="zh-CN" dirty="0"/>
              <a:t>)</a:t>
            </a:r>
            <a:r>
              <a:rPr lang="zh-CN" altLang="en-US" dirty="0"/>
              <a:t>之后第一时间就执行。</a:t>
            </a:r>
            <a:r>
              <a:rPr lang="en-US" altLang="zh-CN" dirty="0" err="1"/>
              <a:t>Scipy</a:t>
            </a:r>
            <a:r>
              <a:rPr lang="zh-CN" altLang="en-US" dirty="0"/>
              <a:t>的</a:t>
            </a:r>
            <a:r>
              <a:rPr lang="en-US" altLang="zh-CN" dirty="0"/>
              <a:t>pearsonr</a:t>
            </a:r>
            <a:r>
              <a:rPr lang="zh-CN" altLang="en-US" dirty="0"/>
              <a:t>方法能够同时计算相关系数和</a:t>
            </a:r>
            <a:r>
              <a:rPr lang="en-US" altLang="zh-CN" dirty="0"/>
              <a:t>p-value</a:t>
            </a:r>
            <a:r>
              <a:rPr lang="zh-CN" altLang="en-US" dirty="0"/>
              <a:t>，</a:t>
            </a:r>
            <a:endParaRPr lang="zh-CN" altLang="en-US" dirty="0"/>
          </a:p>
          <a:p>
            <a:r>
              <a:rPr lang="en-US" altLang="zh-CN" dirty="0"/>
              <a:t>--------------------- 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Bryan__ </a:t>
            </a:r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/>
              <a:t>CSDN </a:t>
            </a:r>
            <a:endParaRPr lang="en-US" altLang="zh-CN" dirty="0"/>
          </a:p>
          <a:p>
            <a:r>
              <a:rPr lang="zh-CN" altLang="en-US" dirty="0"/>
              <a:t>原文：</a:t>
            </a:r>
            <a:r>
              <a:rPr lang="en-US" altLang="zh-CN" dirty="0"/>
              <a:t>https://blog.csdn.net/bryan__/article/details/51607215 </a:t>
            </a:r>
            <a:endParaRPr lang="en-US" altLang="zh-CN" dirty="0"/>
          </a:p>
          <a:p>
            <a:r>
              <a:rPr lang="zh-CN" altLang="en-US" dirty="0"/>
              <a:t>版权声明：本文为博主原创文章，转载请附上博文链接！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距离相关系数是为了克服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相关系数的弱点而生的。在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这个例子中，即便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，我们也不能断定这两个变量是独立的（有可能是非线性相关）；但如果距离相关系数是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，那么我们就可以说这两个变量是独立的。</a:t>
            </a:r>
            <a:r>
              <a:rPr lang="en-US" altLang="zh-CN" dirty="0"/>
              <a:t>--------------------- 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Bryan__ </a:t>
            </a:r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/>
              <a:t>CSDN </a:t>
            </a:r>
            <a:endParaRPr lang="en-US" altLang="zh-CN" dirty="0"/>
          </a:p>
          <a:p>
            <a:r>
              <a:rPr lang="zh-CN" altLang="en-US" dirty="0"/>
              <a:t>原文：</a:t>
            </a:r>
            <a:r>
              <a:rPr lang="en-US" altLang="zh-CN" dirty="0"/>
              <a:t>https://blog.csdn.net/bryan__/article/details/51607215 </a:t>
            </a:r>
            <a:endParaRPr lang="en-US" altLang="zh-CN" dirty="0"/>
          </a:p>
          <a:p>
            <a:r>
              <a:rPr lang="zh-CN" altLang="en-US" dirty="0"/>
              <a:t>版权声明：本文为博主原创文章，转载请附上博文链接！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距离相关系数是为了克服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相关系数的弱点而生的。在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这个例子中，即便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，我们也不能断定这两个变量是独立的（有可能是非线性相关）；但如果距离相关系数是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，那么我们就可以说这两个变量是独立的。</a:t>
            </a:r>
            <a:r>
              <a:rPr lang="en-US" altLang="zh-CN" dirty="0"/>
              <a:t>--------------------- </a:t>
            </a:r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Bryan__ </a:t>
            </a:r>
            <a:endParaRPr lang="en-US" altLang="zh-CN" dirty="0"/>
          </a:p>
          <a:p>
            <a:r>
              <a:rPr lang="zh-CN" altLang="en-US" dirty="0"/>
              <a:t>来源：</a:t>
            </a:r>
            <a:r>
              <a:rPr lang="en-US" altLang="zh-CN" dirty="0"/>
              <a:t>CSDN </a:t>
            </a:r>
            <a:endParaRPr lang="en-US" altLang="zh-CN" dirty="0"/>
          </a:p>
          <a:p>
            <a:r>
              <a:rPr lang="zh-CN" altLang="en-US" dirty="0"/>
              <a:t>原文：</a:t>
            </a:r>
            <a:r>
              <a:rPr lang="en-US" altLang="zh-CN" dirty="0"/>
              <a:t>https://blog.csdn.net/bryan__/article/details/51607215 </a:t>
            </a:r>
            <a:endParaRPr lang="en-US" altLang="zh-CN" dirty="0"/>
          </a:p>
          <a:p>
            <a:r>
              <a:rPr lang="zh-CN" altLang="en-US" dirty="0"/>
              <a:t>版权声明：本文为博主原创文章，转载请附上博文链接！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EB80B-80CB-4DA0-816A-FA4CA3FE9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3D10F-5F5C-4C38-ABF1-6750236C5F4E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DB309-313E-48CF-94D2-A0AB12798675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72A28-83DE-4EE0-A480-C34B07C59A97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F6448-DBB8-424F-8310-E5D8DD03863B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E246C-33A5-4B4F-8330-039E407D8D5C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BF20B-D4B2-4DAF-A17B-94AA3AF8CF6E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C353B-6F5F-415B-AF51-1580B5F028EF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BF225-7B06-47E5-81F7-067E8942B26F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E6338-7B3D-48BC-AB32-9558AA6AA889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8CEC3-9029-49B5-B252-F3870BA83A39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6157D-4605-4078-9448-72CBF0EC6263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A9DA5BF-9C2D-47BC-938B-A5E0DC9B010E}" type="slidenum">
              <a:rPr lang="zh-CN" altLang="zh-CN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hyperlink" Target="http://archive.ics.uci.edu/ml/datasets/seeds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1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39000"/>
          </a:blip>
          <a:srcRect/>
          <a:stretch>
            <a:fillRect l="22000" t="2000" r="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1271464" y="3850487"/>
            <a:ext cx="9646840" cy="1470025"/>
          </a:xfrm>
        </p:spPr>
        <p:txBody>
          <a:bodyPr/>
          <a:lstStyle/>
          <a:p>
            <a:pPr lvl="0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小麦籽粒形状特征与种类数据</a:t>
            </a:r>
            <a:b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28" y="1496411"/>
            <a:ext cx="6023992" cy="18824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29660" y="620395"/>
            <a:ext cx="6123940" cy="6092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07968" y="1196752"/>
            <a:ext cx="54006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偏度系数：描述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分布偏离对称性程度的一个特征数。当分布左右对称时，偏度系数为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。当偏度系数大于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时，即重尾在右侧时，该分布为右偏。当偏度系数小于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时，即重尾在左侧时，该分布左偏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algn="just"/>
            <a:endParaRPr lang="en-US" altLang="zh-CN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11824" y="2564904"/>
            <a:ext cx="738664" cy="22502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偏度系数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特征理解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10"/>
            <a:ext cx="4032457" cy="60455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28" y="692829"/>
            <a:ext cx="78488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计算方法：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使用标准差为单位计量的偏度系数，该偏度系数记为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。其中，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是众数，</a:t>
            </a:r>
            <a:r>
              <a:rPr lang="el-GR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是标准偏差。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是无量纲的量，取值通常在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-3~+3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之间，其绝对值越大，表明偏斜程度越大。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当分布呈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右偏态时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SK&gt;0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，故也称正偏态；当分布为左偏态时，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SK&lt;0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，故也称负偏态。但除非是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分组频数分布数据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，否则式中的众数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有很大的随机性。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特征理解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gss2.bdstatic.com/9fo3dSag_xI4khGkpoWK1HF6hhy/baike/w%3D268/sign=a41234605343fbf2c52ca125887fca1e/b8389b504fc2d562e77bc185e71190ef76c66c6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2515789"/>
            <a:ext cx="3600400" cy="14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10"/>
            <a:ext cx="4032457" cy="60455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3101" y="2996952"/>
            <a:ext cx="54726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腹沟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长度：在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种子的一侧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腹面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有一纵沟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称为腹沟。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 smtClean="0"/>
          </a:p>
        </p:txBody>
      </p:sp>
      <p:sp>
        <p:nvSpPr>
          <p:cNvPr id="11" name="左大括号 10"/>
          <p:cNvSpPr/>
          <p:nvPr/>
        </p:nvSpPr>
        <p:spPr bwMode="auto">
          <a:xfrm rot="10800000">
            <a:off x="2041355" y="1097472"/>
            <a:ext cx="2340000" cy="5004000"/>
          </a:xfrm>
          <a:prstGeom prst="leftBrac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3836" y="2708920"/>
            <a:ext cx="738664" cy="22502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腹沟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长度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特征理解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215"/>
            <a:ext cx="3744595" cy="5623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30" y="577215"/>
            <a:ext cx="3711575" cy="5580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0" y="577215"/>
            <a:ext cx="3719195" cy="5579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8254" y="6172831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Kama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7287" y="61729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Rosa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47547" y="617260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Canadian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三种种子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X-ray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分类可视化与特征分析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-part2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50014" y="1394958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特征可视化与分析</a:t>
            </a:r>
            <a:endParaRPr lang="en-US" altLang="zh-CN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7"/>
          <a:stretch>
            <a:fillRect/>
          </a:stretch>
        </p:blipFill>
        <p:spPr bwMode="auto">
          <a:xfrm>
            <a:off x="4530276" y="2924944"/>
            <a:ext cx="2927821" cy="2311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对关系可视化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3925" y="3260725"/>
            <a:ext cx="184150" cy="336550"/>
          </a:xfrm>
          <a:prstGeom prst="rect">
            <a:avLst/>
          </a:prstGeom>
        </p:spPr>
      </p:pic>
      <p:pic>
        <p:nvPicPr>
          <p:cNvPr id="3" name="图片 2" descr="微信图片_201908161718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80" y="548640"/>
            <a:ext cx="6402070" cy="611124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 bwMode="auto">
          <a:xfrm>
            <a:off x="10272464" y="2780928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10272464" y="3429000"/>
            <a:ext cx="144016" cy="144016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0272464" y="4111352"/>
            <a:ext cx="144016" cy="144016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60496" y="266827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Kama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560496" y="331634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Rosa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584566" y="399869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Canadian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小提琴图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20" y="548681"/>
            <a:ext cx="5483824" cy="4934101"/>
          </a:xfrm>
          <a:prstGeom prst="rect">
            <a:avLst/>
          </a:prstGeom>
        </p:spPr>
      </p:pic>
      <p:pic>
        <p:nvPicPr>
          <p:cNvPr id="4" name="图片 3" descr="微信图片_201908161718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1"/>
            <a:ext cx="6006098" cy="5733256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 bwMode="auto">
          <a:xfrm>
            <a:off x="5978137" y="2596601"/>
            <a:ext cx="744455" cy="792088"/>
          </a:xfrm>
          <a:prstGeom prst="rightArrow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 rot="18852021">
            <a:off x="2253012" y="-484322"/>
            <a:ext cx="833247" cy="736820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5024430" y="548681"/>
            <a:ext cx="810831" cy="493410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A"/>
          <p:cNvPicPr>
            <a:picLocks noChangeAspect="1"/>
          </p:cNvPicPr>
          <p:nvPr/>
        </p:nvPicPr>
        <p:blipFill>
          <a:blip r:embed="rId1"/>
          <a:srcRect t="2943" r="2278"/>
          <a:stretch>
            <a:fillRect/>
          </a:stretch>
        </p:blipFill>
        <p:spPr>
          <a:xfrm>
            <a:off x="3784600" y="631190"/>
            <a:ext cx="8403590" cy="5785485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特征分析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微信图片_201908161718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8640"/>
            <a:ext cx="3696970" cy="352933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848610" y="229235"/>
            <a:ext cx="935990" cy="86423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上弧形箭头 4"/>
          <p:cNvSpPr/>
          <p:nvPr/>
        </p:nvSpPr>
        <p:spPr>
          <a:xfrm>
            <a:off x="3784600" y="229235"/>
            <a:ext cx="972000" cy="504000"/>
          </a:xfrm>
          <a:prstGeom prst="curvedDown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630" y="4739310"/>
            <a:ext cx="429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集中分布区间不同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P"/>
          <p:cNvPicPr>
            <a:picLocks noChangeAspect="1"/>
          </p:cNvPicPr>
          <p:nvPr/>
        </p:nvPicPr>
        <p:blipFill>
          <a:blip r:embed="rId1"/>
          <a:srcRect l="1853" t="3313" r="1723" b="2563"/>
          <a:stretch>
            <a:fillRect/>
          </a:stretch>
        </p:blipFill>
        <p:spPr>
          <a:xfrm>
            <a:off x="4063365" y="548640"/>
            <a:ext cx="8161655" cy="5558790"/>
          </a:xfrm>
          <a:prstGeom prst="rect">
            <a:avLst/>
          </a:prstGeom>
        </p:spPr>
      </p:pic>
      <p:pic>
        <p:nvPicPr>
          <p:cNvPr id="9" name="图片 8" descr="微信图片_201908161718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8640"/>
            <a:ext cx="3696970" cy="352933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特征分析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849880" y="758190"/>
            <a:ext cx="935990" cy="86423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上弧形箭头 7"/>
          <p:cNvSpPr/>
          <p:nvPr/>
        </p:nvSpPr>
        <p:spPr>
          <a:xfrm>
            <a:off x="3696970" y="631190"/>
            <a:ext cx="1224000" cy="648000"/>
          </a:xfrm>
          <a:prstGeom prst="curvedDown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90" y="581892"/>
            <a:ext cx="7750810" cy="5251173"/>
          </a:xfrm>
          <a:prstGeom prst="rect">
            <a:avLst/>
          </a:prstGeom>
        </p:spPr>
      </p:pic>
      <p:pic>
        <p:nvPicPr>
          <p:cNvPr id="9" name="图片 8" descr="微信图片_201908161718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8640"/>
            <a:ext cx="3696970" cy="352933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特征分析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837180" y="1183005"/>
            <a:ext cx="935990" cy="86423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上弧形箭头 7"/>
          <p:cNvSpPr/>
          <p:nvPr/>
        </p:nvSpPr>
        <p:spPr>
          <a:xfrm>
            <a:off x="3505200" y="675640"/>
            <a:ext cx="1224000" cy="648000"/>
          </a:xfrm>
          <a:prstGeom prst="curvedDown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905">
            <a:off x="8222769" y="3336259"/>
            <a:ext cx="1483124" cy="1481624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 bwMode="auto">
          <a:xfrm>
            <a:off x="0" y="7352"/>
            <a:ext cx="86162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封面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350788"/>
            <a:ext cx="3402946" cy="4507212"/>
          </a:xfrm>
        </p:spPr>
      </p:pic>
      <p:sp>
        <p:nvSpPr>
          <p:cNvPr id="18" name="圆角矩形 17"/>
          <p:cNvSpPr/>
          <p:nvPr/>
        </p:nvSpPr>
        <p:spPr bwMode="auto">
          <a:xfrm>
            <a:off x="9120336" y="4077072"/>
            <a:ext cx="648072" cy="144016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0135">
            <a:off x="2230874" y="3290424"/>
            <a:ext cx="1483124" cy="1481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913388">
            <a:off x="8555364" y="3733581"/>
            <a:ext cx="853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1749">
            <a:off x="2713467" y="4959811"/>
            <a:ext cx="1483124" cy="14816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3656">
            <a:off x="3351985" y="1636085"/>
            <a:ext cx="1483124" cy="14816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9755">
            <a:off x="5165172" y="801796"/>
            <a:ext cx="1483124" cy="14816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905">
            <a:off x="7226646" y="1636084"/>
            <a:ext cx="1483124" cy="14816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905">
            <a:off x="7979555" y="5132851"/>
            <a:ext cx="1483124" cy="14816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9046312">
            <a:off x="3040982" y="5279822"/>
            <a:ext cx="935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加载数据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 rot="19603074">
            <a:off x="2536306" y="3612139"/>
            <a:ext cx="948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 rot="20209558">
            <a:off x="3519819" y="2017402"/>
            <a:ext cx="1229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36036" y="1127109"/>
            <a:ext cx="134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样本均衡性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 rot="893493">
            <a:off x="7554094" y="2017403"/>
            <a:ext cx="1002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特征处理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 rot="1938266">
            <a:off x="8137773" y="5695356"/>
            <a:ext cx="130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LK"/>
          <p:cNvPicPr>
            <a:picLocks noChangeAspect="1"/>
          </p:cNvPicPr>
          <p:nvPr/>
        </p:nvPicPr>
        <p:blipFill>
          <a:blip r:embed="rId1"/>
          <a:srcRect l="718" t="3459" r="3336" b="-116"/>
          <a:stretch>
            <a:fillRect/>
          </a:stretch>
        </p:blipFill>
        <p:spPr>
          <a:xfrm>
            <a:off x="4277360" y="548640"/>
            <a:ext cx="7868920" cy="5452745"/>
          </a:xfrm>
          <a:prstGeom prst="rect">
            <a:avLst/>
          </a:prstGeom>
        </p:spPr>
      </p:pic>
      <p:pic>
        <p:nvPicPr>
          <p:cNvPr id="9" name="图片 8" descr="微信图片_201908161718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8640"/>
            <a:ext cx="3696970" cy="352933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特征分析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079" y="4568419"/>
            <a:ext cx="766842" cy="140147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861310" y="1595755"/>
            <a:ext cx="935990" cy="86423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上弧形箭头 7"/>
          <p:cNvSpPr/>
          <p:nvPr/>
        </p:nvSpPr>
        <p:spPr>
          <a:xfrm>
            <a:off x="3492500" y="1037590"/>
            <a:ext cx="1224000" cy="648000"/>
          </a:xfrm>
          <a:prstGeom prst="curvedDown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WK"/>
          <p:cNvPicPr>
            <a:picLocks noChangeAspect="1"/>
          </p:cNvPicPr>
          <p:nvPr/>
        </p:nvPicPr>
        <p:blipFill>
          <a:blip r:embed="rId1"/>
          <a:srcRect t="2190" r="2149" b="-137"/>
          <a:stretch>
            <a:fillRect/>
          </a:stretch>
        </p:blipFill>
        <p:spPr>
          <a:xfrm>
            <a:off x="4084320" y="548640"/>
            <a:ext cx="8132445" cy="5539105"/>
          </a:xfrm>
          <a:prstGeom prst="rect">
            <a:avLst/>
          </a:prstGeom>
        </p:spPr>
      </p:pic>
      <p:pic>
        <p:nvPicPr>
          <p:cNvPr id="9" name="图片 8" descr="微信图片_201908161718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8640"/>
            <a:ext cx="3696970" cy="352933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特征分析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874010" y="2021840"/>
            <a:ext cx="935990" cy="86423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上弧形箭头 7"/>
          <p:cNvSpPr/>
          <p:nvPr/>
        </p:nvSpPr>
        <p:spPr>
          <a:xfrm>
            <a:off x="3326130" y="1468755"/>
            <a:ext cx="1224000" cy="648000"/>
          </a:xfrm>
          <a:prstGeom prst="curvedDown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AC"/>
          <p:cNvPicPr>
            <a:picLocks noChangeAspect="1"/>
          </p:cNvPicPr>
          <p:nvPr/>
        </p:nvPicPr>
        <p:blipFill>
          <a:blip r:embed="rId1"/>
          <a:srcRect t="3791" r="2959" b="2455"/>
          <a:stretch>
            <a:fillRect/>
          </a:stretch>
        </p:blipFill>
        <p:spPr>
          <a:xfrm>
            <a:off x="4114800" y="548640"/>
            <a:ext cx="8037195" cy="5480685"/>
          </a:xfrm>
          <a:prstGeom prst="rect">
            <a:avLst/>
          </a:prstGeom>
        </p:spPr>
      </p:pic>
      <p:pic>
        <p:nvPicPr>
          <p:cNvPr id="9" name="图片 8" descr="微信图片_201908161718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48640"/>
            <a:ext cx="3696970" cy="352933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特征分析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861310" y="2501900"/>
            <a:ext cx="935990" cy="86423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上弧形箭头 6"/>
          <p:cNvSpPr/>
          <p:nvPr/>
        </p:nvSpPr>
        <p:spPr>
          <a:xfrm>
            <a:off x="3302000" y="1989455"/>
            <a:ext cx="1224000" cy="648000"/>
          </a:xfrm>
          <a:prstGeom prst="curvedDown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KG"/>
          <p:cNvPicPr>
            <a:picLocks noChangeAspect="1"/>
          </p:cNvPicPr>
          <p:nvPr/>
        </p:nvPicPr>
        <p:blipFill>
          <a:blip r:embed="rId1"/>
          <a:srcRect t="3746" r="1070" b="690"/>
          <a:stretch>
            <a:fillRect/>
          </a:stretch>
        </p:blipFill>
        <p:spPr>
          <a:xfrm>
            <a:off x="4286885" y="548640"/>
            <a:ext cx="8013065" cy="5324475"/>
          </a:xfrm>
          <a:prstGeom prst="rect">
            <a:avLst/>
          </a:prstGeom>
        </p:spPr>
      </p:pic>
      <p:pic>
        <p:nvPicPr>
          <p:cNvPr id="9" name="图片 8" descr="微信图片_201908161718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46" y="548640"/>
            <a:ext cx="3696970" cy="352933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特征分析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886710" y="2996565"/>
            <a:ext cx="810260" cy="72046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上弧形箭头 6"/>
          <p:cNvSpPr/>
          <p:nvPr/>
        </p:nvSpPr>
        <p:spPr>
          <a:xfrm>
            <a:off x="3249930" y="2445385"/>
            <a:ext cx="1224000" cy="648000"/>
          </a:xfrm>
          <a:prstGeom prst="curvedDown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9486" y="4286256"/>
            <a:ext cx="42044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我们需要一种方法，将分布在七维空间的样本集展示在二维平面内。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-TSNE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55743" y="867647"/>
            <a:ext cx="8640960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sklearn.manifold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TSNE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model = TSNE(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learning_rate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n_components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random_state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perplexity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transformed5 = model.fit_transform(train)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#TSNE压缩feature数据为二维</a:t>
            </a:r>
            <a:endParaRPr kumimoji="0" lang="zh-CN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09405" y="3627872"/>
            <a:ext cx="3489902" cy="312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55743" y="2966434"/>
            <a:ext cx="8640960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collections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Counter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counted = Counter(label).most_common()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counted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#统计各标签的样本个数，输出结果为[(2, 70), (1, 66), (3, 63)]</a:t>
            </a:r>
            <a:endParaRPr kumimoji="0" lang="zh-CN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755743" y="5065857"/>
            <a:ext cx="8640960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matplotlib.pyplot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plt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plt.figure(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figsize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dpi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400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plt.scatter(transformed5[:,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], transformed5[:,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=label)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#实现TSNE可视化图片且图片的大小为16:9</a:t>
            </a:r>
            <a:endParaRPr kumimoji="0" lang="zh-CN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-TSNE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全屏图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0569607" y="6277962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10569607" y="805354"/>
            <a:ext cx="144016" cy="144016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10583484" y="3419220"/>
            <a:ext cx="144016" cy="144016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857639" y="616530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Kama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0857639" y="69269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Rosa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0895586" y="330656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Canadian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4" y="692696"/>
            <a:ext cx="10058400" cy="6164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分类样本均衡性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-part3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（降低样本不均衡性影响）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50012" y="1394958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采样与分析</a:t>
            </a:r>
            <a:endParaRPr lang="en-US" altLang="zh-CN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7"/>
          <a:stretch>
            <a:fillRect/>
          </a:stretch>
        </p:blipFill>
        <p:spPr bwMode="auto">
          <a:xfrm>
            <a:off x="4530276" y="2924944"/>
            <a:ext cx="2927821" cy="2311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样本均衡性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采样代码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711624" y="557295"/>
            <a:ext cx="6840760" cy="60939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imblearn.over_sampling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RandomOverSampler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ros = RandomOverSampler(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random_state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train1_resampled, label_resampled = ros.fit_sample(train, label)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#上采样实现</a:t>
            </a:r>
            <a:r>
              <a:rPr kumimoji="0" lang="en-US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en-US" sz="16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其他种类的样本数向最高的种类看齐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sklearn.manifold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TSNE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model = TSNE(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learning_rate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n_components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random_state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perplexity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transformed5 = model.fit_transform(train1_resampled)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#TSNE压缩feature数据为二维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collections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Counter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counted = Counter(label_resampled).most_common()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Counted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#统计各标签样本个数，输出结果为[(1, 70), (2, 70), (3, 70)]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matplotlib.pyplot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plt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%matplotlib inline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plt.figure(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figsize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dpi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400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plt.scatter(transformed5[:,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], transformed5[:,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=label_resampled)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#实现TSNE可视化图片且图片的大小为16:9</a:t>
            </a:r>
            <a:endParaRPr kumimoji="0" lang="zh-CN" altLang="zh-CN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样本均衡性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上采样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4" y="3650340"/>
            <a:ext cx="5552957" cy="30910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5" y="3650340"/>
            <a:ext cx="5554800" cy="3091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375" y="822238"/>
            <a:ext cx="11315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代码输出结果显示上采样后，各类种子的个数都变为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。在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TSNE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可视化实现后，可以根据图片得知，相对于上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采样之前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Canadian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内间隔变小，且三个颜色的点互相间隔变大，可分性增强。使得预测结果更加准确。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 bwMode="auto">
          <a:xfrm>
            <a:off x="5979267" y="4837000"/>
            <a:ext cx="423709" cy="432048"/>
          </a:xfrm>
          <a:prstGeom prst="right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9264351" y="3650340"/>
            <a:ext cx="2638517" cy="143484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71690" y="3376783"/>
            <a:ext cx="3160014" cy="242848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样本均衡性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采样代码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90800" y="1052736"/>
            <a:ext cx="10801200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imblearn.over_sampling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RandomOverSampler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ros = RandomOverSampler(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random_state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train1_resampled, label_resampled = ros.fit_sample(train, label)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#下采样实现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sklearn.manifold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TSNE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model = TSNE(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learning_rate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n_components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random_state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perplexity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transformed5 = model.fit_transform(train1_resampled)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#TSNE压缩feature数据为二维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collections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Counter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counted = Counter(label_resampled).most_common()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Counted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#统计各标签样本个数，输出结果为[(1, 63), (2, 63), (3, 63)]</a:t>
            </a: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matplotlib.pyplot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plt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%matplotlib inline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plt.figure(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figsize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dpi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400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plt.scatter(transformed5[:,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], transformed5[:,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],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=label_resampled)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#实现TSNE可视化图片且图片的大小为16:9</a:t>
            </a:r>
            <a:endParaRPr kumimoji="0" lang="zh-CN" altLang="zh-CN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决策树分类数据集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-part1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67608" y="1394958"/>
            <a:ext cx="6853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小麦籽粒形状特征与种类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（背景介绍）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7"/>
          <a:stretch>
            <a:fillRect/>
          </a:stretch>
        </p:blipFill>
        <p:spPr bwMode="auto">
          <a:xfrm>
            <a:off x="4530276" y="2924944"/>
            <a:ext cx="2927821" cy="2311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样本均衡性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下采样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3"/>
          <p:cNvSpPr txBox="1"/>
          <p:nvPr/>
        </p:nvSpPr>
        <p:spPr>
          <a:xfrm>
            <a:off x="369353" y="798285"/>
            <a:ext cx="113082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输出结果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显示下采样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后，种子种类（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）的个数都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个，数据在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可视化实现后，可以根据图片得知，相对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于下采样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Kama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间隔变大，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且三个颜色的点互相间隔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变小，可分性下降。使得预测结果较上采样不够准确。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00" y="3648209"/>
            <a:ext cx="5555421" cy="3092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33" y="3602434"/>
            <a:ext cx="5555421" cy="309240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>
            <a:off x="6744072" y="4437112"/>
            <a:ext cx="3384376" cy="21602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3174595" y="3679863"/>
            <a:ext cx="2592288" cy="18002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6023475" y="4903740"/>
            <a:ext cx="423709" cy="432048"/>
          </a:xfrm>
          <a:prstGeom prst="rightArrow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样本均衡性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上下采样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1" y="642046"/>
            <a:ext cx="5433813" cy="30247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1" y="3645024"/>
            <a:ext cx="5433813" cy="30335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32" y="3666753"/>
            <a:ext cx="5432542" cy="30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2024" y="928670"/>
            <a:ext cx="51418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组数据相对均衡，各标签样本个数差异在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以内。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上下采样对我们样本的可分性没有明显的提高。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97342" y="6084348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下采样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0822" y="6084348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分类数据预处理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-part4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82583" y="1394958"/>
            <a:ext cx="2823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US" altLang="zh-CN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7"/>
          <a:stretch>
            <a:fillRect/>
          </a:stretch>
        </p:blipFill>
        <p:spPr bwMode="auto">
          <a:xfrm>
            <a:off x="4530276" y="2924944"/>
            <a:ext cx="2927821" cy="2311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preprocessing.scale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818"/>
            <a:ext cx="5725432" cy="37322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" y="4420523"/>
            <a:ext cx="6596065" cy="210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上为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标准化之前的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图，下图为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preprocessing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之后的图。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对比标准化前后的图，可以发现标准化之后，数据可分性有略微提高。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850" y="548681"/>
            <a:ext cx="5802360" cy="3229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850" y="3719657"/>
            <a:ext cx="5802360" cy="3229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StandardScaler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（）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8506" y="4733360"/>
            <a:ext cx="10729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同理，左边为未标准化的数据平面图，右边为经过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StandardScaler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处理后的平面图，各个类别的分离度明显有所提高。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68" y="831146"/>
            <a:ext cx="6463694" cy="35979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016" y="785794"/>
            <a:ext cx="5870984" cy="3597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55"/>
            <a:ext cx="7702646" cy="61603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20998" y="1772816"/>
            <a:ext cx="44710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我们将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StandardScaler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处理前后的数据集打分进行比较，并且不断改变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train_size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，来看不同划分情况下，标准化是否对模型的准确度有所提升。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" y="620688"/>
            <a:ext cx="8086410" cy="60648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24197" y="764704"/>
            <a:ext cx="3935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可以看出，当数据集集划分</a:t>
            </a:r>
            <a:r>
              <a:rPr lang="en-US" altLang="zh-CN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0.7~0.78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之间时，标准化后的数据明显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准确度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更高。但后面因为过拟合的原因，准确率都有所下降，但数据标准化后搭建的模型准确度依然更高。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24197" y="5910687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：测试的是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图像均为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5726711" y="2814409"/>
            <a:ext cx="496248" cy="733663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53124" y="5176276"/>
            <a:ext cx="6238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preprocessing.MinMaxScaler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（）对样本归一化后的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散点图。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5274" y="5176276"/>
            <a:ext cx="458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未经处理的数据散点图</a:t>
            </a:r>
            <a:endParaRPr lang="zh-CN" altLang="en-US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32" y="1539970"/>
            <a:ext cx="5897003" cy="3282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250" y="1467779"/>
            <a:ext cx="6156381" cy="3426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6240" y="1772816"/>
            <a:ext cx="36262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同理我们做了归一化前后模型准确率的对比，和前面标准化的图对比发现，归一化的作用并没有标准化来的明显，但也有所帮助。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48681"/>
            <a:ext cx="8112224" cy="6084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正则化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166646" y="4581128"/>
            <a:ext cx="11878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左图为未经处理的数据散点图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，右图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为用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preprocessing.normalize()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对样本正则化后，未标准化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处理的数据的散点图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。明显正则化不能有效提高种类的分离度。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5790049" y="2011832"/>
            <a:ext cx="572074" cy="733663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43" y="740901"/>
            <a:ext cx="5884405" cy="32755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4" y="726161"/>
            <a:ext cx="5897003" cy="3282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 eaLnBrk="1" fontAlgn="auto" hangingPunct="1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数据集-小麦籽粒形状特征与种类数据</a:t>
            </a:r>
            <a:endParaRPr kumimoji="0" lang="zh-CN" altLang="en-US" sz="2800" b="1" i="0" u="none" strike="noStrike" cap="none" spc="0" normalizeH="0" baseline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754880" y="621030"/>
          <a:ext cx="7419340" cy="6054090"/>
        </p:xfrm>
        <a:graphic>
          <a:graphicData uri="http://schemas.openxmlformats.org/drawingml/2006/table">
            <a:tbl>
              <a:tblPr/>
              <a:tblGrid>
                <a:gridCol w="746760"/>
                <a:gridCol w="995045"/>
                <a:gridCol w="1097280"/>
                <a:gridCol w="1199515"/>
                <a:gridCol w="1141730"/>
                <a:gridCol w="746760"/>
                <a:gridCol w="745490"/>
                <a:gridCol w="746760"/>
              </a:tblGrid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LK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WK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LKG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13.45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14.02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0.8604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5.516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3.065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3.531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5.097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14.09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14.41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0.8529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5.717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3.186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5.299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15.05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14.68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0.8779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5.712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3.328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15.38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14.77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0.8857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5.662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1.999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13.47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0.8392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5.159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3.032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1.502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12.73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13.75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0.8458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5.412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2.882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3.533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5.067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17.63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15.98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0.8673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6.191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3.561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4.076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6.06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16.84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15.67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5.998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3.484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4.675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5.877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15.73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0.8763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5.978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3.594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4.539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5.791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0.9081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6.154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2.936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6.079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21.18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0.8989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6.573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4.033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5.78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6.231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20.88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17.05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0.9031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6.45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4.032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6.321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18.36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16.52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0.8452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6.666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3.485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4.933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6.448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13.07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13.92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0.848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5.472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2.994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5.304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5.395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13.32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13.94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0.8613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5.541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3.073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7.035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5.44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13.34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13.95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5.389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3.074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5.995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5.307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13.32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0.8652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5.224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2.967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5.469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13.13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0.8167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5.279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2.687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6.169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5.275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11.43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13.13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0.8335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5.176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2.719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5.132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</a:tr>
              <a:tr h="288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12.49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13.46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0.8658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5.267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2.967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5.002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65" marR="4465" marT="44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-635" y="629920"/>
          <a:ext cx="4716145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3695"/>
                <a:gridCol w="3092450"/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</a:t>
                      </a:r>
                      <a:endParaRPr lang="en-US" altLang="zh-CN" sz="1600" b="0" dirty="0" err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解释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面积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周长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紧凑度</a:t>
                      </a:r>
                      <a:endParaRPr lang="zh-CN" alt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LK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籽粒长度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WK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籽粒宽度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偏度系数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LKG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腹沟长度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（种类）</a:t>
                      </a:r>
                      <a:endParaRPr lang="en-US" altLang="zh-CN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1-Kama  2-Rosa  3-Canadian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0" y="3647440"/>
          <a:ext cx="4714240" cy="3379470"/>
        </p:xfrm>
        <a:graphic>
          <a:graphicData uri="http://schemas.openxmlformats.org/drawingml/2006/table">
            <a:tbl>
              <a:tblPr firstCol="1" bandCol="1">
                <a:tableStyleId>{073A0DAA-6AF3-43AB-8588-CEC1D06C72B9}</a:tableStyleId>
              </a:tblPr>
              <a:tblGrid>
                <a:gridCol w="480695"/>
                <a:gridCol w="4233545"/>
              </a:tblGrid>
              <a:tr h="721360">
                <a:tc>
                  <a:txBody>
                    <a:bodyPr/>
                    <a:lstStyle/>
                    <a:p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使用Kernel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ICA的⽅法对以上7个形态几何特征，利用软X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ray成像对小麦品种进行分类。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691005">
                <a:tc>
                  <a:txBody>
                    <a:bodyPr/>
                    <a:lstStyle/>
                    <a:p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此数据集揭示了小麦籽粒种类与籽粒各种形状特征的关联性，因此通过以上形状特征即可对小麦籽粒种类进行分类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对农作物种质资源鉴别和作物品种分类研究具有积极意义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。该关联性可通过计算机技术加以运用，实现小麦籽粒自动分类，能够有效改善人工观察分类所产生的效率低、客观性差和准确率低等问题。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5950"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URL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"/>
                        </a:rPr>
                        <a:t>http://archive.ics.uci.edu/ml/datasets/seeds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正则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6240" y="1772816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同理我们做了正则化前后模型准确率的对比。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5" y="548680"/>
            <a:ext cx="8064895" cy="6048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" y="620688"/>
            <a:ext cx="4053962" cy="30404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29" y="620689"/>
            <a:ext cx="4053962" cy="30404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891" y="631558"/>
            <a:ext cx="4079776" cy="305983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48378" y="4005064"/>
            <a:ext cx="95770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观察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了我们可视化后的数据，发现标准化对模型的准确率有最大的提升，而且当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train_size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0.7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0.78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）时，其准确率也是最高的。故我们选择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来对数据集进行处理。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8129" y="967157"/>
            <a:ext cx="677108" cy="21853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左箭头 5"/>
          <p:cNvSpPr/>
          <p:nvPr/>
        </p:nvSpPr>
        <p:spPr bwMode="auto">
          <a:xfrm>
            <a:off x="5098129" y="2492896"/>
            <a:ext cx="566997" cy="360040"/>
          </a:xfrm>
          <a:prstGeom prst="lef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80510" y="967157"/>
            <a:ext cx="677108" cy="17057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6672064" y="2455188"/>
            <a:ext cx="585554" cy="432048"/>
          </a:xfrm>
          <a:prstGeom prst="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99445" y="4375267"/>
            <a:ext cx="677108" cy="15322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未处理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>
            <a:off x="6745222" y="5881777"/>
            <a:ext cx="585554" cy="432048"/>
          </a:xfrm>
          <a:prstGeom prst="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95991" y="4375267"/>
            <a:ext cx="677108" cy="21853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正则化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左箭头 15"/>
          <p:cNvSpPr/>
          <p:nvPr/>
        </p:nvSpPr>
        <p:spPr bwMode="auto">
          <a:xfrm>
            <a:off x="5151046" y="5941321"/>
            <a:ext cx="566997" cy="360040"/>
          </a:xfrm>
          <a:prstGeom prst="lef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" y="548680"/>
            <a:ext cx="4908692" cy="273240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95" y="548681"/>
            <a:ext cx="4964088" cy="27632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509" y="3933056"/>
            <a:ext cx="4897622" cy="272623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4" y="3933056"/>
            <a:ext cx="4981245" cy="27727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32337" y="3348281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可分性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分类特征选择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-part5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（排除相关性小的特征）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06492" y="139495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与分析</a:t>
            </a:r>
            <a:endParaRPr lang="en-US" altLang="zh-CN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7"/>
          <a:stretch>
            <a:fillRect/>
          </a:stretch>
        </p:blipFill>
        <p:spPr bwMode="auto">
          <a:xfrm>
            <a:off x="4530276" y="2924944"/>
            <a:ext cx="2927821" cy="2311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互信息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539945"/>
          <a:ext cx="7436295" cy="2409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697"/>
                <a:gridCol w="969261"/>
                <a:gridCol w="921592"/>
                <a:gridCol w="937482"/>
                <a:gridCol w="657440"/>
                <a:gridCol w="1249302"/>
                <a:gridCol w="953371"/>
                <a:gridCol w="985150"/>
              </a:tblGrid>
              <a:tr h="1253766">
                <a:tc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面积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周长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(P)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紧凑度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籽粒长度</a:t>
                      </a:r>
                      <a:r>
                        <a:rPr lang="en-US" altLang="zh-CN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LK)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籽粒宽度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(WK)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偏度系数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(AC)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核槽的长度</a:t>
                      </a:r>
                      <a:endParaRPr lang="zh-CN" altLang="zh-CN" sz="1800" u="none" strike="noStrike" kern="1200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(LKG)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115619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类别（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</a:t>
                      </a:r>
                      <a:r>
                        <a:rPr lang="zh-CN" alt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1.07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1.03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1.00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1.06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1.06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1.09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 smtClean="0">
                          <a:effectLst/>
                        </a:rPr>
                        <a:t>0.92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91344" y="4315415"/>
            <a:ext cx="6408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在概率论中，我们知道，如果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互相独立，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)=p(x)p(y)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。二者相关性越大，则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p(x, y)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就相比于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p(x)p(y)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越大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观察表格可知，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的相关性最大，即在判断种子的类别时，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因素影响最大。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91" y="4869160"/>
            <a:ext cx="4523569" cy="826721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20252" y="560249"/>
            <a:ext cx="6281931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sklearn </a:t>
            </a:r>
            <a:r>
              <a:rPr kumimoji="0" lang="zh-CN" altLang="zh-CN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metrics </a:t>
            </a:r>
            <a:r>
              <a:rPr kumimoji="0" lang="zh-CN" altLang="zh-CN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</a:t>
            </a: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mr</a:t>
            </a:r>
            <a:b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mr.mutual_info_score(label,train[:,</a:t>
            </a: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])</a:t>
            </a:r>
            <a:endParaRPr kumimoji="0" lang="zh-CN" altLang="zh-CN" sz="6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距离相关系数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388596"/>
            <a:ext cx="5792915" cy="4536504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769058" y="1390769"/>
          <a:ext cx="6399088" cy="16325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99886"/>
                <a:gridCol w="799886"/>
                <a:gridCol w="799886"/>
                <a:gridCol w="799886"/>
                <a:gridCol w="799886"/>
                <a:gridCol w="799886"/>
                <a:gridCol w="799886"/>
                <a:gridCol w="799886"/>
              </a:tblGrid>
              <a:tr h="9220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面积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周长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(P)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紧凑度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籽粒长度</a:t>
                      </a:r>
                      <a:r>
                        <a:rPr lang="en-US" altLang="zh-CN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LK)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籽粒宽度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(WK)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偏度系数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(AC)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核槽的长度</a:t>
                      </a:r>
                      <a:endParaRPr lang="zh-CN" altLang="zh-CN" sz="1800" u="none" strike="noStrike" kern="1200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(LKG)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</a:tr>
              <a:tr h="71053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类别（</a:t>
                      </a:r>
                      <a:r>
                        <a:rPr lang="en-US" altLang="zh-CN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</a:t>
                      </a:r>
                      <a:r>
                        <a:rPr lang="zh-CN" alt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0.6675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0.6544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0.5605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0.5863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0.6743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0.5532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0.5346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792911" y="3284984"/>
            <a:ext cx="63752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通过计算发现，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WK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是与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K(label)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相关性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。且其他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的距离相关系数均比较高，说明这些特征对分类均有不小的影响。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dirty="0" err="1"/>
              <a:t>SelectKBest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1384" y="3406623"/>
            <a:ext cx="5976664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经对比可得，面积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和紧凑度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SelectKBest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挑出的两个特征得分最高的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我们可以通过卡方值来判断特征是否与类型有关。卡方值越大，说明关联越强，特征越需要保留。卡方值越小，说明越不相关，特征需要去除。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548681"/>
            <a:ext cx="6652783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sklearn.feature_selection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SelectKBest,chi2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model1 = SelectKBest(chi2,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k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zh-CN" alt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#选择k个最佳特征</a:t>
            </a:r>
            <a:br>
              <a:rPr kumimoji="0" lang="zh-CN" alt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features = [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'A'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'P'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'C'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'LK'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'WK'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'AC'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'LKG'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model1.fit_transform(train_set[features],train_set[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'K'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])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print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(model1.scores_)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print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(model1.pvalues_)</a:t>
            </a:r>
            <a:endParaRPr kumimoji="0" lang="zh-CN" altLang="zh-CN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888088" y="548680"/>
          <a:ext cx="5294555" cy="6192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8152"/>
                <a:gridCol w="1954112"/>
                <a:gridCol w="1972291"/>
              </a:tblGrid>
              <a:tr h="11058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32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特征得分</a:t>
                      </a:r>
                      <a:endParaRPr lang="zh-CN" altLang="en-US" sz="32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3200" kern="1200" dirty="0" smtClean="0"/>
                        <a:t>P-Value</a:t>
                      </a:r>
                      <a:endParaRPr lang="zh-CN" altLang="en-US" sz="32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726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面积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94.28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2.13e-06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6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周长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19.32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8.45e-06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6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紧凑度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54.76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5.85e-16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6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籽粒长度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5.15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7.71e-4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6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籽粒宽度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6.91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1.66e-09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1073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偏度系数</a:t>
                      </a:r>
                      <a:endParaRPr lang="zh-CN" altLang="zh-CN" sz="2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37.11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1.64e-18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10426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核槽的长度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+mn-ea"/>
                        </a:rPr>
                        <a:t>6.95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0.49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-Person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线性相关系数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84032" y="404664"/>
            <a:ext cx="5417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皮尔森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相关系数是一种最简单的，能帮助理解特征和响应变量之间关系的方法，该方法衡量的是变量之间的线性相关性。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&lt;0.05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表示有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相关性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0" y="580721"/>
          <a:ext cx="6264696" cy="59253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89356"/>
                <a:gridCol w="2487108"/>
                <a:gridCol w="2088232"/>
              </a:tblGrid>
              <a:tr h="10335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3200" kern="1200" dirty="0" smtClean="0"/>
                        <a:t>皮尔森系数</a:t>
                      </a:r>
                      <a:endParaRPr lang="zh-CN" altLang="en-US" sz="32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3200" kern="1200" dirty="0" smtClean="0"/>
                        <a:t>P-Value</a:t>
                      </a:r>
                      <a:endParaRPr lang="zh-CN" altLang="en-US" sz="32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685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面积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-0.33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2.13e-06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685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周长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-0.31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8.45e-06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685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紧凑度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-0.53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5.85e-16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685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籽粒长度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-0.24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7.71e-4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685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籽粒宽度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-0.42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1.66e-09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685592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偏度系数</a:t>
                      </a:r>
                      <a:endParaRPr lang="zh-CN" altLang="zh-CN" sz="2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0.57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1.64e-18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685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核槽的长度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0.05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0.49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73294" y="3501289"/>
          <a:ext cx="5328594" cy="3004765"/>
        </p:xfrm>
        <a:graphic>
          <a:graphicData uri="http://schemas.openxmlformats.org/drawingml/2006/table">
            <a:tbl>
              <a:tblPr/>
              <a:tblGrid>
                <a:gridCol w="1776198"/>
                <a:gridCol w="1776198"/>
                <a:gridCol w="1776198"/>
              </a:tblGrid>
              <a:tr h="60095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effectLst/>
                        </a:rPr>
                        <a:t>相关性</a:t>
                      </a:r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effectLst/>
                        </a:rPr>
                        <a:t>负</a:t>
                      </a:r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effectLst/>
                        </a:rPr>
                        <a:t>正</a:t>
                      </a:r>
                      <a:endParaRPr lang="zh-CN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600953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effectLst/>
                        </a:rPr>
                        <a:t>无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−0.09 to 0.0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 to 0.09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600953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effectLst/>
                        </a:rPr>
                        <a:t>弱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−0.3 to −0.1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0.1 to 0.3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600953">
                <a:tc>
                  <a:txBody>
                    <a:bodyPr/>
                    <a:lstStyle/>
                    <a:p>
                      <a:pPr algn="r"/>
                      <a:r>
                        <a:rPr lang="zh-CN" altLang="en-US">
                          <a:effectLst/>
                        </a:rPr>
                        <a:t>中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−0.5 to −0.3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0.3 to 0.5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600953">
                <a:tc>
                  <a:txBody>
                    <a:bodyPr/>
                    <a:lstStyle/>
                    <a:p>
                      <a:pPr algn="r"/>
                      <a:r>
                        <a:rPr lang="zh-CN" altLang="en-US">
                          <a:effectLst/>
                        </a:rPr>
                        <a:t>强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−1.0 to −0.5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0.5 to 1.0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7108" y="2276872"/>
            <a:ext cx="7513595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pandas 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pd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sklearn 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datasets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numpy 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np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seaborn 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as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sns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sklearn.feature_selection 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mutual_info_classif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X =trainn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y =new_label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data =np.hstack ((X,y))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data_df = pd.DataFrame(data)</a:t>
            </a:r>
            <a:b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sns.heatmap(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data_df.corr()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annot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True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fmt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'.2f'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kumimoji="0" lang="zh-CN" altLang="zh-CN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40703" y="2256876"/>
            <a:ext cx="43451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热力图代码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zh-CN" sz="2800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Python的pandas库中提供了计算相关系数的方法</a:t>
            </a:r>
            <a:r>
              <a:rPr lang="zh-CN" altLang="zh-CN" sz="1600" dirty="0">
                <a:solidFill>
                  <a:srgbClr val="C725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pandas.DataFrame.corr</a:t>
            </a:r>
            <a:r>
              <a:rPr lang="zh-CN" altLang="zh-CN" sz="2800" dirty="0">
                <a:solidFill>
                  <a:srgbClr val="2F2F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，默认计算皮尔森相关系数，还支持肯德尔(Kendall)和斯皮尔曼(Spearman)系数计算。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  <p:sp>
        <p:nvSpPr>
          <p:cNvPr id="5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-Person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线性相关系数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-Person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线性相关系数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10578" y="1071546"/>
            <a:ext cx="38210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此热力图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heatmap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标注了多个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两两的相似度，可以直观看出特征值之间的关联程度。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这与下面的</a:t>
            </a:r>
            <a:r>
              <a:rPr lang="en-US" altLang="zh-CN" sz="32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pairplot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相互呼应。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68" y="928670"/>
            <a:ext cx="8529518" cy="5246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特征理解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8305" r="7294" b="6233"/>
          <a:stretch>
            <a:fillRect/>
          </a:stretch>
        </p:blipFill>
        <p:spPr>
          <a:xfrm>
            <a:off x="0" y="612775"/>
            <a:ext cx="4027805" cy="6043295"/>
          </a:xfrm>
          <a:prstGeom prst="rect">
            <a:avLst/>
          </a:prstGeom>
          <a:effectLst/>
        </p:spPr>
      </p:pic>
      <p:pic>
        <p:nvPicPr>
          <p:cNvPr id="5" name="图片 4" descr="微信图片_2019081611295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80"/>
          <a:stretch>
            <a:fillRect/>
          </a:stretch>
        </p:blipFill>
        <p:spPr>
          <a:xfrm>
            <a:off x="148590" y="824865"/>
            <a:ext cx="3729990" cy="5618480"/>
          </a:xfrm>
          <a:prstGeom prst="ellipse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3954145" y="3501390"/>
            <a:ext cx="739775" cy="825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732497" y="3107690"/>
            <a:ext cx="738664" cy="31508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面积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80785" y="2829560"/>
            <a:ext cx="52406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charset="0"/>
              <a:buChar char="Ø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该阴影部分覆盖部分为数据记录的籽粒面积。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seaborn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1"/>
            <a:ext cx="6007035" cy="57332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35" y="548681"/>
            <a:ext cx="6256975" cy="44166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40018" y="4841504"/>
            <a:ext cx="5785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左右图对比我们可以发现，相关性高的特征组在热力图中的绝对值也较大。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91344" y="580721"/>
          <a:ext cx="10681508" cy="609345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32248"/>
                <a:gridCol w="2448272"/>
                <a:gridCol w="2520280"/>
                <a:gridCol w="1800200"/>
                <a:gridCol w="1680508"/>
              </a:tblGrid>
              <a:tr h="1061985">
                <a:tc>
                  <a:txBody>
                    <a:bodyPr/>
                    <a:lstStyle/>
                    <a:p>
                      <a:r>
                        <a:rPr lang="zh-CN" altLang="en-US" sz="3200" b="1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判断依据</a:t>
                      </a:r>
                      <a:endParaRPr lang="zh-CN" altLang="en-US" sz="32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32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皮尔森系数</a:t>
                      </a:r>
                      <a:endParaRPr lang="zh-CN" altLang="en-US" sz="32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32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P-Value</a:t>
                      </a:r>
                      <a:endParaRPr lang="zh-CN" altLang="en-US" sz="32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32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距离相关系数</a:t>
                      </a:r>
                      <a:endParaRPr lang="zh-CN" altLang="en-US" sz="32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32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特征得分</a:t>
                      </a:r>
                      <a:endParaRPr lang="zh-CN" altLang="en-US" sz="32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720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面积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-0.33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2.13e-06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0.6675</a:t>
                      </a:r>
                      <a:endParaRPr lang="zh-CN" altLang="en-US" sz="1800" dirty="0" smtClean="0"/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94.28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0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周长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-0.31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8.45e-06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 smtClean="0"/>
                        <a:t>0.6544</a:t>
                      </a:r>
                      <a:endParaRPr lang="zh-CN" altLang="en-US" sz="2000" dirty="0" smtClean="0"/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19.32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0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紧凑度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-0.53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5.85e-16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 smtClean="0"/>
                        <a:t>0.5605</a:t>
                      </a:r>
                      <a:endParaRPr lang="zh-CN" altLang="en-US" sz="2000" dirty="0" smtClean="0"/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54.76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0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籽粒长度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-0.24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7.71e-4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 smtClean="0"/>
                        <a:t>0.5863</a:t>
                      </a:r>
                      <a:endParaRPr lang="zh-CN" altLang="en-US" sz="2000" dirty="0" smtClean="0"/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5.15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0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籽粒宽度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-0.42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1.66e-09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 smtClean="0"/>
                        <a:t>0.6743</a:t>
                      </a:r>
                      <a:endParaRPr lang="zh-CN" altLang="en-US" sz="2000" dirty="0" smtClean="0"/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6.91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04487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偏度系数</a:t>
                      </a:r>
                      <a:endParaRPr lang="zh-CN" altLang="zh-CN" sz="2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0.57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1.64e-18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 smtClean="0"/>
                        <a:t>0.5532</a:t>
                      </a:r>
                      <a:endParaRPr lang="zh-CN" altLang="en-US" sz="2000" dirty="0" smtClean="0"/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37.11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20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核槽的长度</a:t>
                      </a:r>
                      <a:endParaRPr lang="zh-CN" altLang="zh-CN" sz="2000" kern="12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0.05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0.49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 smtClean="0"/>
                        <a:t>0.5346</a:t>
                      </a:r>
                      <a:endParaRPr lang="zh-CN" altLang="en-US" sz="2000" dirty="0" smtClean="0"/>
                    </a:p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+mn-ea"/>
                        </a:rPr>
                        <a:t>6.95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360" y="822626"/>
            <a:ext cx="11089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根据上述的特征选取方法所得的结果，经过综合考虑，我们最终选择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LKG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作为特征。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343969"/>
            <a:ext cx="9630791" cy="17628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360" y="4797152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先挑出自己所需的特征，用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concat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函数将数据集重组。再用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to_csv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将文件导出到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盘。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分类属性的尝试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-part6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50012" y="1394958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属性的尝试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与分析</a:t>
            </a:r>
            <a:endParaRPr lang="en-US" altLang="zh-CN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7"/>
          <a:stretch>
            <a:fillRect/>
          </a:stretch>
        </p:blipFill>
        <p:spPr bwMode="auto">
          <a:xfrm>
            <a:off x="4530276" y="2924944"/>
            <a:ext cx="2927821" cy="2311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属性的尝试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1344" y="692696"/>
            <a:ext cx="11449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决策树函数的属性：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DecisionTreeClassifier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(criterion='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gini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', splitter='best', 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=None,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min_samples_split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=2,min_samples_leaf =1,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min_weight_fraction_leaf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=0.0,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max_features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=None,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random_state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None,max_leaf_nodes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None,class_weight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=None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presort=False)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1344" y="1999050"/>
            <a:ext cx="1130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train_test_split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474407"/>
            <a:ext cx="7140559" cy="445046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464152" y="2132856"/>
            <a:ext cx="45838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可见两个函数的属性是相当多的，尤其是决策树，可定制化的内容太多了，在这次实践中，我们主要针对决策树函数的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和数据集拆分函数的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train_size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进行更改。看不同情况下训练出来的模型得分，还有生成的决策树的不同之处。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属性的尝试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" y="1532398"/>
            <a:ext cx="12038037" cy="34379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112" y="620688"/>
            <a:ext cx="11876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循环尝试不同的数值，生成模型，保存图片，并将过程中的模型得分记录在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dataframe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中，最后通过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导出、保存。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" y="5150443"/>
            <a:ext cx="9990263" cy="1513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属性的尝试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52"/>
            <a:ext cx="4040416" cy="30303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" y="3623108"/>
            <a:ext cx="4040416" cy="30303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442" y="571884"/>
            <a:ext cx="4068297" cy="3051223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88481" y="2564904"/>
          <a:ext cx="3044670" cy="3055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335"/>
                <a:gridCol w="1522335"/>
              </a:tblGrid>
              <a:tr h="1500938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Max_</a:t>
                      </a:r>
                      <a:endParaRPr lang="en-US" altLang="zh-CN" sz="24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depth</a:t>
                      </a:r>
                      <a:endParaRPr lang="en-US" altLang="zh-CN" sz="24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=3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Max_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depth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=5</a:t>
                      </a:r>
                      <a:endParaRPr lang="zh-CN" altLang="en-US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50093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Max_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depth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=4</a:t>
                      </a:r>
                      <a:endParaRPr lang="zh-CN" altLang="en-US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Max_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depth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=6</a:t>
                      </a:r>
                      <a:endParaRPr lang="zh-CN" altLang="en-US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059" y="3623108"/>
            <a:ext cx="4026800" cy="302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属性的尝试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52"/>
            <a:ext cx="4040416" cy="30303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" y="3623108"/>
            <a:ext cx="4040416" cy="3030312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151784" y="2143623"/>
          <a:ext cx="1522335" cy="2994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335"/>
              </a:tblGrid>
              <a:tr h="1440161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Max_</a:t>
                      </a:r>
                      <a:endParaRPr lang="en-US" altLang="zh-CN" sz="24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depth</a:t>
                      </a:r>
                      <a:endParaRPr lang="en-US" altLang="zh-CN" sz="24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24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=3</a:t>
                      </a:r>
                      <a:endParaRPr lang="zh-CN" altLang="en-US" sz="240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48846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Max_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depth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=4</a:t>
                      </a:r>
                      <a:endParaRPr lang="zh-CN" altLang="en-US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4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168008" y="2708920"/>
            <a:ext cx="53572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32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时的模型得分，发现训练得分和测试得分均有提高。说明模型在不断完善。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属性的尝试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571885"/>
            <a:ext cx="4068297" cy="3051223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151784" y="2268397"/>
          <a:ext cx="1522335" cy="300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335"/>
              </a:tblGrid>
              <a:tr h="150093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Max_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depth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=5</a:t>
                      </a:r>
                      <a:endParaRPr lang="zh-CN" altLang="en-US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50093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Max_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depth</a:t>
                      </a:r>
                      <a:endParaRPr lang="en-US" altLang="zh-CN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2400" b="1" kern="1200" dirty="0" smtClean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=6</a:t>
                      </a:r>
                      <a:endParaRPr lang="zh-CN" altLang="en-US" sz="2400" b="1" kern="1200" dirty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3615758"/>
            <a:ext cx="4026800" cy="3020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68008" y="2708920"/>
            <a:ext cx="53285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32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时的模型得分，发现训练得分全为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说明模型已经过拟合，此现象在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时尤为明显。</a:t>
            </a:r>
            <a:endParaRPr lang="zh-CN" altLang="en-US" sz="3200" dirty="0"/>
          </a:p>
        </p:txBody>
      </p:sp>
      <p:sp>
        <p:nvSpPr>
          <p:cNvPr id="2" name="椭圆 1"/>
          <p:cNvSpPr/>
          <p:nvPr/>
        </p:nvSpPr>
        <p:spPr bwMode="auto">
          <a:xfrm>
            <a:off x="407368" y="3623108"/>
            <a:ext cx="3528392" cy="5259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7001" y="1247272"/>
            <a:ext cx="11737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而且，对于某一张图，当</a:t>
            </a:r>
            <a:r>
              <a:rPr lang="en-US" altLang="zh-CN" sz="32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train_size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0.8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左右及以上时，其测试集得分明显下降，也说明了存在过拟合的现象。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属性的尝试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7001" y="4007966"/>
            <a:ext cx="11521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train_size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设置的数值过高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都会导致模型过拟合，失去泛化能力。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特征理解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" y="559715"/>
            <a:ext cx="4032250" cy="60452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3954145" y="3501390"/>
            <a:ext cx="739775" cy="825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732497" y="3107690"/>
            <a:ext cx="738664" cy="31508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周长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47080" y="2906395"/>
            <a:ext cx="5320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charset="0"/>
              <a:buChar char="Ø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图中所圈部分为数据记录的籽粒周长。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属性的尝试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" y="577242"/>
            <a:ext cx="6214617" cy="6206525"/>
          </a:xfrm>
          <a:prstGeom prst="rect">
            <a:avLst/>
          </a:prstGeom>
        </p:spPr>
      </p:pic>
      <p:sp>
        <p:nvSpPr>
          <p:cNvPr id="110" name="文本框 109"/>
          <p:cNvSpPr txBox="1"/>
          <p:nvPr/>
        </p:nvSpPr>
        <p:spPr>
          <a:xfrm>
            <a:off x="7134122" y="1092519"/>
            <a:ext cx="4320480" cy="517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这是我们做的尝试中的一部分，经过我们仔细对比分析，发现每个图相差的不多，也就是决策树的生成不容易因为细微的变化而发生巨大的改变。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graphviz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画图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-part7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39026" y="1394958"/>
            <a:ext cx="4910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Graphviz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画图与分析</a:t>
            </a:r>
            <a:endParaRPr lang="en-US" altLang="zh-CN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7"/>
          <a:stretch>
            <a:fillRect/>
          </a:stretch>
        </p:blipFill>
        <p:spPr bwMode="auto">
          <a:xfrm>
            <a:off x="4530276" y="2924944"/>
            <a:ext cx="2927821" cy="2311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graphviz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611"/>
            <a:ext cx="7896200" cy="60589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84232" y="2809263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Train_size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0.6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=5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-CART-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graphviz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理解决策树图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35960" y="1807425"/>
            <a:ext cx="6192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这是根节点，可以看出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LKG(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腹沟长度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最关键的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。第一次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分枝是根据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LKG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是否小于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0.34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来做判断。而且从它的参数来看，一共有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samples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（根据数据集的划分来看），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中是三种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各自的数量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上箭头 5"/>
          <p:cNvSpPr/>
          <p:nvPr/>
        </p:nvSpPr>
        <p:spPr bwMode="auto">
          <a:xfrm>
            <a:off x="2135560" y="4732969"/>
            <a:ext cx="864096" cy="490776"/>
          </a:xfrm>
          <a:prstGeom prst="up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9" y="1607919"/>
            <a:ext cx="5382178" cy="3615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-CART-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graphviz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理解决策树图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51984" y="1000108"/>
            <a:ext cx="60486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LKG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将训练集分成两部分。观察左右子节点后我们发现这一次分类将第二类（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Rosa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）与其他两类区分开来了。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从熵增益的角度看，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LKG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是熵增益最大的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上箭头 5"/>
          <p:cNvSpPr/>
          <p:nvPr/>
        </p:nvSpPr>
        <p:spPr bwMode="auto">
          <a:xfrm>
            <a:off x="2135560" y="4732969"/>
            <a:ext cx="864096" cy="490776"/>
          </a:xfrm>
          <a:prstGeom prst="up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3" y="548681"/>
            <a:ext cx="5657989" cy="31091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392" y="3699033"/>
            <a:ext cx="2924175" cy="30069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3836" y="4438915"/>
            <a:ext cx="7742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pairplot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中，我们也可以观察到，在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LKG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和另外两类明显有不同的分布，不同的峰值，所以可以很轻松地根据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LKG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和其他两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类小麦籽粒区分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出来。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-CART-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graphviz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81092" y="4143380"/>
            <a:ext cx="10287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观察此图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，第一层已经基本从三类种子中分出了</a:t>
            </a:r>
            <a:r>
              <a:rPr lang="en-US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Rosa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，而第三层，主要是在区分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Canadian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Kama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9613"/>
            <a:ext cx="10382944" cy="2946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-CART-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162"/>
            <a:ext cx="5664737" cy="4346704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 bwMode="auto">
          <a:xfrm>
            <a:off x="546064" y="3612770"/>
            <a:ext cx="4392488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 flipV="1">
            <a:off x="5052568" y="2784678"/>
            <a:ext cx="1115440" cy="115212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</p:spPr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737" y="1466341"/>
            <a:ext cx="6518666" cy="123504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023992" y="3068960"/>
            <a:ext cx="59046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在这，我们发现第四层时，已经基本完成分类，已经没有必要去细分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个样本中，哪个是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Rose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了。所以在刚才的对比图中，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train_size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=0.6 ,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的测试打分比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-CART-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" y="1270591"/>
            <a:ext cx="6096000" cy="45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12" y="1268760"/>
            <a:ext cx="6098442" cy="457383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 bwMode="auto">
          <a:xfrm>
            <a:off x="6849808" y="1611308"/>
            <a:ext cx="576064" cy="38164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751366" y="1593378"/>
            <a:ext cx="576064" cy="38164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-CART-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混淆矩阵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4532211" y="2825771"/>
                <a:ext cx="7632848" cy="3595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通过结合</a:t>
                </a:r>
                <a:r>
                  <a:rPr lang="en-US" altLang="zh-CN" sz="28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test_score</a:t>
                </a:r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和混淆矩阵来看，我们就发现两者的联系了：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3+3+3+20+21+30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=0.8875</m:t>
                    </m:r>
                  </m:oMath>
                </a14:m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，我们也发现</a:t>
                </a:r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Canadian</a:t>
                </a:r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类和</a:t>
                </a:r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Kama</a:t>
                </a:r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比较难分清，有互相认错的情况。而</a:t>
                </a:r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Rosa</a:t>
                </a:r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Kama</a:t>
                </a:r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只有将</a:t>
                </a:r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Rosa</a:t>
                </a:r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认错成</a:t>
                </a:r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Kama</a:t>
                </a:r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的情况。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211" y="2825771"/>
                <a:ext cx="7632848" cy="3595600"/>
              </a:xfrm>
              <a:prstGeom prst="rect">
                <a:avLst/>
              </a:prstGeom>
              <a:blipFill rotWithShape="1">
                <a:blip r:embed="rId1"/>
                <a:stretch>
                  <a:fillRect l="-1596" r="-239" b="-1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23080" y="5074319"/>
                <a:ext cx="4248472" cy="548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/>
                          <m:t>TP</m:t>
                        </m:r>
                        <m:r>
                          <m:rPr>
                            <m:nor/>
                          </m:rPr>
                          <a:rPr lang="en-US" altLang="zh-CN"/>
                          <m:t> + </m:t>
                        </m:r>
                        <m:r>
                          <m:rPr>
                            <m:nor/>
                          </m:rPr>
                          <a:rPr lang="en-US" altLang="zh-CN"/>
                          <m:t>TN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/>
                          <m:t>TP</m:t>
                        </m:r>
                        <m:r>
                          <m:rPr>
                            <m:nor/>
                          </m:rPr>
                          <a:rPr lang="en-US" altLang="zh-CN"/>
                          <m:t> + </m:t>
                        </m:r>
                        <m:r>
                          <m:rPr>
                            <m:nor/>
                          </m:rPr>
                          <a:rPr lang="en-US" altLang="zh-CN"/>
                          <m:t>FP</m:t>
                        </m:r>
                        <m:r>
                          <m:rPr>
                            <m:nor/>
                          </m:rPr>
                          <a:rPr lang="en-US" altLang="zh-CN"/>
                          <m:t> + </m:t>
                        </m:r>
                        <m:r>
                          <m:rPr>
                            <m:nor/>
                          </m:rPr>
                          <a:rPr lang="en-US" altLang="zh-CN"/>
                          <m:t>TN</m:t>
                        </m:r>
                        <m:r>
                          <m:rPr>
                            <m:nor/>
                          </m:rPr>
                          <a:rPr lang="en-US" altLang="zh-CN"/>
                          <m:t> + </m:t>
                        </m:r>
                        <m:r>
                          <m:rPr>
                            <m:nor/>
                          </m:rPr>
                          <a:rPr lang="en-US" altLang="zh-CN"/>
                          <m:t>FN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80" y="5074319"/>
                <a:ext cx="4248472" cy="548548"/>
              </a:xfrm>
              <a:prstGeom prst="rect">
                <a:avLst/>
              </a:prstGeom>
              <a:blipFill rotWithShape="1">
                <a:blip r:embed="rId2"/>
                <a:stretch>
                  <a:fillRect l="-1148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0446" y="548681"/>
          <a:ext cx="4425704" cy="36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426"/>
                <a:gridCol w="1106426"/>
                <a:gridCol w="1106426"/>
                <a:gridCol w="1106426"/>
              </a:tblGrid>
              <a:tr h="918102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Kama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Rosa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Canadian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918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Kama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20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0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3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918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Rosa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3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30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0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918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Canadian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3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0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21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563035"/>
            <a:ext cx="7632848" cy="14437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2053341"/>
            <a:ext cx="2283964" cy="663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21" y="0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混淆矩阵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-TSNE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9112" y="764704"/>
          <a:ext cx="4425704" cy="36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426"/>
                <a:gridCol w="1106426"/>
                <a:gridCol w="1106426"/>
                <a:gridCol w="1106426"/>
              </a:tblGrid>
              <a:tr h="918102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Kama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Rosa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Canadian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918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Kama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20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0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3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918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Rosa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3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30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0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918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Canadian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3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0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21</a:t>
                      </a:r>
                      <a:endParaRPr lang="zh-CN" altLang="en-US" sz="32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74745" y="5136328"/>
            <a:ext cx="11848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从混淆矩阵中看出，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Canadian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Rosa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没有出现混淆的现象。看最初的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TSNE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数据平面图发现，确实只有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Kama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与另外两个种类有交集，黄色（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Canadian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）和绿色（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Rosa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）没有相交的地方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16" y="541329"/>
            <a:ext cx="7637401" cy="468052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 bwMode="auto">
          <a:xfrm>
            <a:off x="9421517" y="2027410"/>
            <a:ext cx="144016" cy="144016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9421517" y="877362"/>
            <a:ext cx="144016" cy="144016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9417843" y="1424020"/>
            <a:ext cx="144016" cy="144016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09549" y="191475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Kama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9709549" y="76470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Rosa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9729945" y="131136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Canadian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8305" r="7294" b="6233"/>
          <a:stretch>
            <a:fillRect/>
          </a:stretch>
        </p:blipFill>
        <p:spPr>
          <a:xfrm>
            <a:off x="0" y="612775"/>
            <a:ext cx="4027805" cy="6043295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特征理解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08320" y="2410460"/>
            <a:ext cx="579691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紧凑度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=4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r>
              <a:rPr lang="el-GR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π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*面积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周长的平方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C(compactness)=4*pi*area/perimeter^2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分析总结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5360" y="1628800"/>
            <a:ext cx="11449272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理解与分析，数据集预处理 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和训练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合理的设置 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，我们得到了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较好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，准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度和泛化能力较高的决策树</a:t>
            </a:r>
            <a:r>
              <a:rPr lang="zh-CN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此决策树模型可以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通过分析软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射线生成图像的数据，来有效区分三种小麦籽粒。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实现小麦籽粒自动分类，能够有效改善人工观察分类所产生的效率低、客观性差和准确率低等问题。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rcRect t="13490" b="9557"/>
          <a:stretch>
            <a:fillRect/>
          </a:stretch>
        </p:blipFill>
        <p:spPr>
          <a:xfrm>
            <a:off x="14605" y="-166370"/>
            <a:ext cx="12162790" cy="701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2209800" y="3327127"/>
            <a:ext cx="7772400" cy="1470025"/>
          </a:xfrm>
        </p:spPr>
        <p:txBody>
          <a:bodyPr/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28" y="1484784"/>
            <a:ext cx="6023992" cy="1882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8305" r="7294" b="6233"/>
          <a:stretch>
            <a:fillRect/>
          </a:stretch>
        </p:blipFill>
        <p:spPr>
          <a:xfrm>
            <a:off x="0" y="612775"/>
            <a:ext cx="4027805" cy="6043295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特征理解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左大括号 5"/>
          <p:cNvSpPr/>
          <p:nvPr/>
        </p:nvSpPr>
        <p:spPr bwMode="auto">
          <a:xfrm rot="10800000">
            <a:off x="1874656" y="751658"/>
            <a:ext cx="2880000" cy="5904000"/>
          </a:xfrm>
          <a:prstGeom prst="leftBrac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06792" y="2907030"/>
            <a:ext cx="738664" cy="31508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籽粒长度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15150" y="2919730"/>
            <a:ext cx="42017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图中所画部分为该数据记录的籽粒长度。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8305" r="7294" b="6233"/>
          <a:stretch>
            <a:fillRect/>
          </a:stretch>
        </p:blipFill>
        <p:spPr>
          <a:xfrm>
            <a:off x="0" y="612775"/>
            <a:ext cx="4027805" cy="6043295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 bwMode="auto">
          <a:xfrm>
            <a:off x="0" y="7352"/>
            <a:ext cx="10416480" cy="54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决策树分类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特征理解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左大括号 2"/>
          <p:cNvSpPr/>
          <p:nvPr/>
        </p:nvSpPr>
        <p:spPr bwMode="auto">
          <a:xfrm rot="5400000">
            <a:off x="989166" y="1240543"/>
            <a:ext cx="2016000" cy="3492000"/>
          </a:xfrm>
          <a:prstGeom prst="leftBrac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8390" y="1395095"/>
            <a:ext cx="462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籽粒宽度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2900" y="2426335"/>
            <a:ext cx="41268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图中所画部分为该数据记录的籽粒宽度。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8980</Words>
  <Application>WPS 演示</Application>
  <PresentationFormat>自定义</PresentationFormat>
  <Paragraphs>1137</Paragraphs>
  <Slides>72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1" baseType="lpstr">
      <vt:lpstr>Arial</vt:lpstr>
      <vt:lpstr>宋体</vt:lpstr>
      <vt:lpstr>Wingdings</vt:lpstr>
      <vt:lpstr>微软雅黑</vt:lpstr>
      <vt:lpstr>Calibri</vt:lpstr>
      <vt:lpstr>Wingdings</vt:lpstr>
      <vt:lpstr>Arial Unicode MS</vt:lpstr>
      <vt:lpstr>等线</vt:lpstr>
      <vt:lpstr>默认设计模板</vt:lpstr>
      <vt:lpstr>数据分析-小麦籽粒形状特征与种类数据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JZC</dc:creator>
  <cp:lastModifiedBy>sssssssss</cp:lastModifiedBy>
  <cp:revision>1102</cp:revision>
  <dcterms:created xsi:type="dcterms:W3CDTF">2012-10-30T15:16:00Z</dcterms:created>
  <dcterms:modified xsi:type="dcterms:W3CDTF">2019-08-17T01:35:45Z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